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78"/>
  </p:notesMasterIdLst>
  <p:sldIdLst>
    <p:sldId id="259" r:id="rId2"/>
    <p:sldId id="263"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5" r:id="rId65"/>
    <p:sldId id="331" r:id="rId66"/>
    <p:sldId id="332" r:id="rId67"/>
    <p:sldId id="333" r:id="rId68"/>
    <p:sldId id="336" r:id="rId69"/>
    <p:sldId id="337" r:id="rId70"/>
    <p:sldId id="338" r:id="rId71"/>
    <p:sldId id="339" r:id="rId72"/>
    <p:sldId id="340" r:id="rId73"/>
    <p:sldId id="341" r:id="rId74"/>
    <p:sldId id="343" r:id="rId75"/>
    <p:sldId id="342" r:id="rId76"/>
    <p:sldId id="334" r:id="rId77"/>
  </p:sldIdLst>
  <p:sldSz cx="9144000" cy="5143500" type="screen16x9"/>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A0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varScale="1">
        <p:scale>
          <a:sx n="139" d="100"/>
          <a:sy n="139" d="100"/>
        </p:scale>
        <p:origin x="176" y="5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D4505E4D-9B99-F844-BFC9-C5F144B660EA}" type="datetimeFigureOut">
              <a:rPr lang="en-US" smtClean="0"/>
              <a:t>10/26/17</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A8D5C77-0400-8B4C-A8DF-C76DA2AC0E3C}" type="slidenum">
              <a:rPr lang="en-US" smtClean="0"/>
              <a:t>‹#›</a:t>
            </a:fld>
            <a:endParaRPr lang="en-US"/>
          </a:p>
        </p:txBody>
      </p:sp>
    </p:spTree>
    <p:extLst>
      <p:ext uri="{BB962C8B-B14F-4D97-AF65-F5344CB8AC3E}">
        <p14:creationId xmlns:p14="http://schemas.microsoft.com/office/powerpoint/2010/main" val="31998264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Snow used this spot map to illustrate how cases of cholera were </a:t>
            </a:r>
            <a:r>
              <a:rPr lang="en-US" sz="1200" kern="1200" dirty="0" err="1" smtClean="0">
                <a:solidFill>
                  <a:schemeClr val="tx1"/>
                </a:solidFill>
                <a:latin typeface="+mn-lt"/>
                <a:ea typeface="+mn-ea"/>
                <a:cs typeface="+mn-cs"/>
              </a:rPr>
              <a:t>centred</a:t>
            </a:r>
            <a:r>
              <a:rPr lang="en-US" sz="1200" kern="1200" dirty="0" smtClean="0">
                <a:solidFill>
                  <a:schemeClr val="tx1"/>
                </a:solidFill>
                <a:latin typeface="+mn-lt"/>
                <a:ea typeface="+mn-ea"/>
                <a:cs typeface="+mn-cs"/>
              </a:rPr>
              <a:t> around a water pump. This helped to show that cholera was being spread through the water, and not by air as was thought at the time. - See more at: http://</a:t>
            </a:r>
            <a:r>
              <a:rPr lang="en-US" sz="1200" kern="1200" dirty="0" err="1" smtClean="0">
                <a:solidFill>
                  <a:schemeClr val="tx1"/>
                </a:solidFill>
                <a:latin typeface="+mn-lt"/>
                <a:ea typeface="+mn-ea"/>
                <a:cs typeface="+mn-cs"/>
              </a:rPr>
              <a:t>visual.ly</a:t>
            </a:r>
            <a:r>
              <a:rPr lang="en-US" sz="1200" kern="1200" dirty="0" smtClean="0">
                <a:solidFill>
                  <a:schemeClr val="tx1"/>
                </a:solidFill>
                <a:latin typeface="+mn-lt"/>
                <a:ea typeface="+mn-ea"/>
                <a:cs typeface="+mn-cs"/>
              </a:rPr>
              <a:t>/john-snow-cholera-map#sthash.RPw8YjAu.dpuf</a:t>
            </a:r>
            <a:endParaRPr lang="en-US" dirty="0"/>
          </a:p>
        </p:txBody>
      </p:sp>
      <p:sp>
        <p:nvSpPr>
          <p:cNvPr id="4" name="Slide Number Placeholder 3"/>
          <p:cNvSpPr>
            <a:spLocks noGrp="1"/>
          </p:cNvSpPr>
          <p:nvPr>
            <p:ph type="sldNum" sz="quarter" idx="10"/>
          </p:nvPr>
        </p:nvSpPr>
        <p:spPr/>
        <p:txBody>
          <a:bodyPr/>
          <a:lstStyle/>
          <a:p>
            <a:fld id="{9631CCDB-EBBE-D242-8385-32756646710D}" type="slidenum">
              <a:rPr lang="en-US" smtClean="0"/>
              <a:t>43</a:t>
            </a:fld>
            <a:endParaRPr lang="en-US"/>
          </a:p>
        </p:txBody>
      </p:sp>
    </p:spTree>
    <p:extLst>
      <p:ext uri="{BB962C8B-B14F-4D97-AF65-F5344CB8AC3E}">
        <p14:creationId xmlns:p14="http://schemas.microsoft.com/office/powerpoint/2010/main" val="381082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31CCDB-EBBE-D242-8385-32756646710D}" type="slidenum">
              <a:rPr lang="en-US" smtClean="0"/>
              <a:t>45</a:t>
            </a:fld>
            <a:endParaRPr lang="en-US"/>
          </a:p>
        </p:txBody>
      </p:sp>
    </p:spTree>
    <p:extLst>
      <p:ext uri="{BB962C8B-B14F-4D97-AF65-F5344CB8AC3E}">
        <p14:creationId xmlns:p14="http://schemas.microsoft.com/office/powerpoint/2010/main" val="2985086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flow map.</a:t>
            </a:r>
            <a:r>
              <a:rPr lang="en-US" baseline="0" dirty="0" smtClean="0"/>
              <a:t> </a:t>
            </a:r>
            <a:r>
              <a:rPr lang="en-US" baseline="0" dirty="0" err="1" smtClean="0"/>
              <a:t>Napalon’s</a:t>
            </a:r>
            <a:r>
              <a:rPr lang="en-US" baseline="0" dirty="0" smtClean="0"/>
              <a:t> disaster taking Moscow.</a:t>
            </a:r>
          </a:p>
          <a:p>
            <a:endParaRPr lang="en-US" dirty="0"/>
          </a:p>
        </p:txBody>
      </p:sp>
      <p:sp>
        <p:nvSpPr>
          <p:cNvPr id="4" name="Slide Number Placeholder 3"/>
          <p:cNvSpPr>
            <a:spLocks noGrp="1"/>
          </p:cNvSpPr>
          <p:nvPr>
            <p:ph type="sldNum" sz="quarter" idx="10"/>
          </p:nvPr>
        </p:nvSpPr>
        <p:spPr/>
        <p:txBody>
          <a:bodyPr/>
          <a:lstStyle/>
          <a:p>
            <a:fld id="{9631CCDB-EBBE-D242-8385-32756646710D}" type="slidenum">
              <a:rPr lang="en-US" smtClean="0"/>
              <a:t>46</a:t>
            </a:fld>
            <a:endParaRPr lang="en-US"/>
          </a:p>
        </p:txBody>
      </p:sp>
    </p:spTree>
    <p:extLst>
      <p:ext uri="{BB962C8B-B14F-4D97-AF65-F5344CB8AC3E}">
        <p14:creationId xmlns:p14="http://schemas.microsoft.com/office/powerpoint/2010/main" val="2979094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/interactive/2012/08/05/sports/</a:t>
            </a:r>
            <a:r>
              <a:rPr lang="en-US" dirty="0" err="1" smtClean="0"/>
              <a:t>olympics</a:t>
            </a:r>
            <a:r>
              <a:rPr lang="en-US" dirty="0" smtClean="0"/>
              <a:t>/the-100-meter-dash-one-race-every-medalist-ever.html?_r=0</a:t>
            </a:r>
            <a:endParaRPr lang="en-US" dirty="0"/>
          </a:p>
        </p:txBody>
      </p:sp>
      <p:sp>
        <p:nvSpPr>
          <p:cNvPr id="4" name="Slide Number Placeholder 3"/>
          <p:cNvSpPr>
            <a:spLocks noGrp="1"/>
          </p:cNvSpPr>
          <p:nvPr>
            <p:ph type="sldNum" sz="quarter" idx="10"/>
          </p:nvPr>
        </p:nvSpPr>
        <p:spPr/>
        <p:txBody>
          <a:bodyPr/>
          <a:lstStyle/>
          <a:p>
            <a:fld id="{5A8D5C77-0400-8B4C-A8DF-C76DA2AC0E3C}" type="slidenum">
              <a:rPr lang="en-US" smtClean="0"/>
              <a:t>63</a:t>
            </a:fld>
            <a:endParaRPr lang="en-US"/>
          </a:p>
        </p:txBody>
      </p:sp>
    </p:spTree>
    <p:extLst>
      <p:ext uri="{BB962C8B-B14F-4D97-AF65-F5344CB8AC3E}">
        <p14:creationId xmlns:p14="http://schemas.microsoft.com/office/powerpoint/2010/main" val="4054586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www.telegraph.co.uk</a:t>
            </a:r>
            <a:r>
              <a:rPr lang="en-US" dirty="0" smtClean="0"/>
              <a:t>/sport/football/competitions/premier-league/10811611/Premier-League-2013-14-The-craziest-title-race-ever.html</a:t>
            </a:r>
            <a:endParaRPr lang="en-US" dirty="0"/>
          </a:p>
        </p:txBody>
      </p:sp>
      <p:sp>
        <p:nvSpPr>
          <p:cNvPr id="4" name="Slide Number Placeholder 3"/>
          <p:cNvSpPr>
            <a:spLocks noGrp="1"/>
          </p:cNvSpPr>
          <p:nvPr>
            <p:ph type="sldNum" sz="quarter" idx="10"/>
          </p:nvPr>
        </p:nvSpPr>
        <p:spPr/>
        <p:txBody>
          <a:bodyPr/>
          <a:lstStyle/>
          <a:p>
            <a:fld id="{5A8D5C77-0400-8B4C-A8DF-C76DA2AC0E3C}" type="slidenum">
              <a:rPr lang="en-US" smtClean="0"/>
              <a:t>64</a:t>
            </a:fld>
            <a:endParaRPr lang="en-US"/>
          </a:p>
        </p:txBody>
      </p:sp>
    </p:spTree>
    <p:extLst>
      <p:ext uri="{BB962C8B-B14F-4D97-AF65-F5344CB8AC3E}">
        <p14:creationId xmlns:p14="http://schemas.microsoft.com/office/powerpoint/2010/main" val="30072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A3AB6A-7980-D940-8343-803B1131CD09}"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43DD18-83CE-6244-B65E-01B8465F5E9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A3AB6A-7980-D940-8343-803B1131CD09}"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43DD18-83CE-6244-B65E-01B8465F5E9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A3AB6A-7980-D940-8343-803B1131CD09}"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43DD18-83CE-6244-B65E-01B8465F5E9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6233" y="1597819"/>
            <a:ext cx="7772400" cy="1102519"/>
          </a:xfrm>
        </p:spPr>
        <p:txBody>
          <a:bodyPr/>
          <a:lstStyle/>
          <a:p>
            <a:r>
              <a:rPr lang="en-US" dirty="0" smtClean="0"/>
              <a:t>Click to edit Master title</a:t>
            </a:r>
            <a:endParaRPr lang="en-US" dirty="0"/>
          </a:p>
        </p:txBody>
      </p:sp>
      <p:sp>
        <p:nvSpPr>
          <p:cNvPr id="3" name="Subtitle 2"/>
          <p:cNvSpPr>
            <a:spLocks noGrp="1"/>
          </p:cNvSpPr>
          <p:nvPr>
            <p:ph type="subTitle" idx="1"/>
          </p:nvPr>
        </p:nvSpPr>
        <p:spPr>
          <a:xfrm>
            <a:off x="302396" y="2509263"/>
            <a:ext cx="6400800" cy="435497"/>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E1A3AB6A-7980-D940-8343-803B1131CD09}"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43DD18-83CE-6244-B65E-01B8465F5E9A}" type="slidenum">
              <a:rPr lang="en-US" smtClean="0"/>
              <a:t>‹#›</a:t>
            </a:fld>
            <a:endParaRPr lang="en-US"/>
          </a:p>
        </p:txBody>
      </p:sp>
      <p:pic>
        <p:nvPicPr>
          <p:cNvPr id="8" name="Picture 7" descr="mark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2009" y="3739477"/>
            <a:ext cx="1943230" cy="1364435"/>
          </a:xfrm>
          <a:prstGeom prst="rect">
            <a:avLst/>
          </a:prstGeom>
        </p:spPr>
      </p:pic>
      <p:sp>
        <p:nvSpPr>
          <p:cNvPr id="14" name="Text Placeholder 13"/>
          <p:cNvSpPr>
            <a:spLocks noGrp="1"/>
          </p:cNvSpPr>
          <p:nvPr>
            <p:ph type="body" sz="quarter" idx="13"/>
          </p:nvPr>
        </p:nvSpPr>
        <p:spPr>
          <a:xfrm>
            <a:off x="313635" y="2905212"/>
            <a:ext cx="3803650" cy="477890"/>
          </a:xfrm>
        </p:spPr>
        <p:txBody>
          <a:bodyPr/>
          <a:lstStyle>
            <a:lvl1pPr marL="0" indent="0">
              <a:buNone/>
              <a:defRPr sz="24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Tree>
    <p:extLst>
      <p:ext uri="{BB962C8B-B14F-4D97-AF65-F5344CB8AC3E}">
        <p14:creationId xmlns:p14="http://schemas.microsoft.com/office/powerpoint/2010/main" val="1605313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ripture">
    <p:spTree>
      <p:nvGrpSpPr>
        <p:cNvPr id="1" name=""/>
        <p:cNvGrpSpPr/>
        <p:nvPr/>
      </p:nvGrpSpPr>
      <p:grpSpPr>
        <a:xfrm>
          <a:off x="0" y="0"/>
          <a:ext cx="0" cy="0"/>
          <a:chOff x="0" y="0"/>
          <a:chExt cx="0" cy="0"/>
        </a:xfrm>
      </p:grpSpPr>
      <p:sp>
        <p:nvSpPr>
          <p:cNvPr id="2" name="Title 1"/>
          <p:cNvSpPr>
            <a:spLocks noGrp="1"/>
          </p:cNvSpPr>
          <p:nvPr>
            <p:ph type="title"/>
          </p:nvPr>
        </p:nvSpPr>
        <p:spPr>
          <a:xfrm>
            <a:off x="216576" y="-109460"/>
            <a:ext cx="7772400" cy="705156"/>
          </a:xfrm>
        </p:spPr>
        <p:txBody>
          <a:bodyPr anchor="t"/>
          <a:lstStyle>
            <a:lvl1pPr algn="l">
              <a:defRPr sz="4000" b="1" cap="all"/>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E1A3AB6A-7980-D940-8343-803B1131CD09}"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43DD18-83CE-6244-B65E-01B8465F5E9A}" type="slidenum">
              <a:rPr lang="en-US" smtClean="0"/>
              <a:t>‹#›</a:t>
            </a:fld>
            <a:endParaRPr lang="en-US"/>
          </a:p>
        </p:txBody>
      </p:sp>
      <p:sp>
        <p:nvSpPr>
          <p:cNvPr id="8" name="TextBox 7"/>
          <p:cNvSpPr txBox="1"/>
          <p:nvPr userDrawn="1"/>
        </p:nvSpPr>
        <p:spPr>
          <a:xfrm>
            <a:off x="216576" y="595696"/>
            <a:ext cx="8927424" cy="369332"/>
          </a:xfrm>
          <a:prstGeom prst="rect">
            <a:avLst/>
          </a:prstGeom>
          <a:noFill/>
        </p:spPr>
        <p:txBody>
          <a:bodyPr wrap="square" rtlCol="0">
            <a:spAutoFit/>
          </a:bodyPr>
          <a:lstStyle/>
          <a:p>
            <a:r>
              <a:rPr lang="en-US" dirty="0" smtClean="0"/>
              <a:t>Scripture</a:t>
            </a:r>
            <a:r>
              <a:rPr lang="en-US" baseline="0" dirty="0" smtClean="0"/>
              <a:t> Text</a:t>
            </a:r>
            <a:endParaRPr lang="en-US" dirty="0"/>
          </a:p>
        </p:txBody>
      </p:sp>
    </p:spTree>
    <p:extLst>
      <p:ext uri="{BB962C8B-B14F-4D97-AF65-F5344CB8AC3E}">
        <p14:creationId xmlns:p14="http://schemas.microsoft.com/office/powerpoint/2010/main" val="3944673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A3AB6A-7980-D940-8343-803B1131CD09}"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43DD18-83CE-6244-B65E-01B8465F5E9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A3AB6A-7980-D940-8343-803B1131CD09}"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43DD18-83CE-6244-B65E-01B8465F5E9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A3AB6A-7980-D940-8343-803B1131CD09}"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43DD18-83CE-6244-B65E-01B8465F5E9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A3AB6A-7980-D940-8343-803B1131CD09}" type="datetimeFigureOut">
              <a:rPr lang="en-US" smtClean="0"/>
              <a:t>10/26/17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43DD18-83CE-6244-B65E-01B8465F5E9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A3AB6A-7980-D940-8343-803B1131CD09}" type="datetimeFigureOut">
              <a:rPr lang="en-US" smtClean="0"/>
              <a:t>10/26/17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43DD18-83CE-6244-B65E-01B8465F5E9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A3AB6A-7980-D940-8343-803B1131CD09}" type="datetimeFigureOut">
              <a:rPr lang="en-US" smtClean="0"/>
              <a:t>10/26/17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43DD18-83CE-6244-B65E-01B8465F5E9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A3AB6A-7980-D940-8343-803B1131CD09}"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43DD18-83CE-6244-B65E-01B8465F5E9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A3AB6A-7980-D940-8343-803B1131CD09}"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43DD18-83CE-6244-B65E-01B8465F5E9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1A3AB6A-7980-D940-8343-803B1131CD09}" type="datetimeFigureOut">
              <a:rPr lang="en-US" smtClean="0"/>
              <a:t>10/26/17</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143DD18-83CE-6244-B65E-01B8465F5E9A}" type="slidenum">
              <a:rPr lang="en-US" smtClean="0"/>
              <a:t>‹#›</a:t>
            </a:fld>
            <a:endParaRPr lang="en-US"/>
          </a:p>
        </p:txBody>
      </p:sp>
      <p:sp>
        <p:nvSpPr>
          <p:cNvPr id="7" name="Rectangle 6"/>
          <p:cNvSpPr/>
          <p:nvPr userDrawn="1"/>
        </p:nvSpPr>
        <p:spPr>
          <a:xfrm>
            <a:off x="0" y="0"/>
            <a:ext cx="147415" cy="51435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rgbClr val="CBA046"/>
              </a:solidFill>
            </a:endParaRPr>
          </a:p>
        </p:txBody>
      </p:sp>
    </p:spTree>
    <p:extLst>
      <p:ext uri="{BB962C8B-B14F-4D97-AF65-F5344CB8AC3E}">
        <p14:creationId xmlns:p14="http://schemas.microsoft.com/office/powerpoint/2010/main" val="127548060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649" r:id="rId12"/>
    <p:sldLayoutId id="214748365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ytimes.com/interactive/2014/upshot/dialect-quiz-map.html" TargetMode="Externa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xtremepresentation.typepad.com/files/choosing-a-good-chart-09.pdf" TargetMode="External"/><Relationship Id="rId3" Type="http://schemas.openxmlformats.org/officeDocument/2006/relationships/image" Target="../media/image61.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Information Graphics</a:t>
            </a:r>
            <a:endParaRPr lang="en-US" dirty="0"/>
          </a:p>
        </p:txBody>
      </p:sp>
      <p:sp>
        <p:nvSpPr>
          <p:cNvPr id="3" name="Subtitle 2"/>
          <p:cNvSpPr>
            <a:spLocks noGrp="1"/>
          </p:cNvSpPr>
          <p:nvPr>
            <p:ph type="subTitle" idx="1"/>
          </p:nvPr>
        </p:nvSpPr>
        <p:spPr/>
        <p:txBody>
          <a:bodyPr>
            <a:normAutofit/>
          </a:bodyPr>
          <a:lstStyle/>
          <a:p>
            <a:r>
              <a:rPr lang="en-US" dirty="0" smtClean="0"/>
              <a:t>Steven </a:t>
            </a:r>
            <a:r>
              <a:rPr lang="en-US" dirty="0" smtClean="0"/>
              <a:t>King</a:t>
            </a:r>
          </a:p>
          <a:p>
            <a:r>
              <a:rPr lang="en-US" dirty="0" smtClean="0"/>
              <a:t>@</a:t>
            </a:r>
            <a:r>
              <a:rPr lang="en-US" dirty="0" err="1" smtClean="0"/>
              <a:t>steven_king</a:t>
            </a:r>
            <a:endParaRPr lang="en-US" dirty="0" smtClean="0"/>
          </a:p>
          <a:p>
            <a:r>
              <a:rPr lang="en-US" dirty="0" err="1" smtClean="0"/>
              <a:t>steven.king@unc.edu</a:t>
            </a:r>
            <a:endParaRPr lang="en-US" dirty="0"/>
          </a:p>
        </p:txBody>
      </p:sp>
    </p:spTree>
    <p:extLst>
      <p:ext uri="{BB962C8B-B14F-4D97-AF65-F5344CB8AC3E}">
        <p14:creationId xmlns:p14="http://schemas.microsoft.com/office/powerpoint/2010/main" val="3442651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2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25290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2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21663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14775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2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2929" cy="5143500"/>
          </a:xfrm>
          <a:prstGeom prst="rect">
            <a:avLst/>
          </a:prstGeom>
        </p:spPr>
      </p:pic>
    </p:spTree>
    <p:extLst>
      <p:ext uri="{BB962C8B-B14F-4D97-AF65-F5344CB8AC3E}">
        <p14:creationId xmlns:p14="http://schemas.microsoft.com/office/powerpoint/2010/main" val="2514233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2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91587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2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 y="0"/>
            <a:ext cx="9142929" cy="5143500"/>
          </a:xfrm>
          <a:prstGeom prst="rect">
            <a:avLst/>
          </a:prstGeom>
        </p:spPr>
      </p:pic>
    </p:spTree>
    <p:extLst>
      <p:ext uri="{BB962C8B-B14F-4D97-AF65-F5344CB8AC3E}">
        <p14:creationId xmlns:p14="http://schemas.microsoft.com/office/powerpoint/2010/main" val="3109503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91839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2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98037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2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0667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3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848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a:t>
            </a:r>
            <a:endParaRPr lang="en-US" dirty="0"/>
          </a:p>
        </p:txBody>
      </p:sp>
      <p:sp>
        <p:nvSpPr>
          <p:cNvPr id="3" name="Text Placeholder 2"/>
          <p:cNvSpPr>
            <a:spLocks noGrp="1"/>
          </p:cNvSpPr>
          <p:nvPr>
            <p:ph type="body" idx="1"/>
          </p:nvPr>
        </p:nvSpPr>
        <p:spPr/>
        <p:txBody>
          <a:bodyPr/>
          <a:lstStyle/>
          <a:p>
            <a:endParaRPr lang="en-US"/>
          </a:p>
        </p:txBody>
      </p:sp>
      <p:sp>
        <p:nvSpPr>
          <p:cNvPr id="5" name="Content Placeholder 4"/>
          <p:cNvSpPr>
            <a:spLocks noGrp="1"/>
          </p:cNvSpPr>
          <p:nvPr>
            <p:ph sz="half" idx="2"/>
          </p:nvPr>
        </p:nvSpPr>
        <p:spPr/>
        <p:txBody>
          <a:bodyPr/>
          <a:lstStyle/>
          <a:p>
            <a:r>
              <a:rPr lang="en-US" dirty="0" smtClean="0"/>
              <a:t>Alberto Cairo is the leader in this field and </a:t>
            </a:r>
            <a:r>
              <a:rPr lang="en-US" dirty="0" smtClean="0"/>
              <a:t>wrote a great text book. </a:t>
            </a:r>
            <a:endParaRPr lang="en-US" dirty="0"/>
          </a:p>
        </p:txBody>
      </p:sp>
      <p:sp>
        <p:nvSpPr>
          <p:cNvPr id="4" name="Text Placeholder 3"/>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p:txBody>
          <a:bodyPr/>
          <a:lstStyle/>
          <a:p>
            <a:endParaRPr lang="en-US"/>
          </a:p>
        </p:txBody>
      </p:sp>
      <p:pic>
        <p:nvPicPr>
          <p:cNvPr id="6" name="Picture 5" descr="the-functional-art-an-introduction-to-information-graphics-and-visualization-voices-that-mat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436" y="205979"/>
            <a:ext cx="4648563" cy="4762500"/>
          </a:xfrm>
          <a:prstGeom prst="rect">
            <a:avLst/>
          </a:prstGeom>
        </p:spPr>
      </p:pic>
    </p:spTree>
    <p:extLst>
      <p:ext uri="{BB962C8B-B14F-4D97-AF65-F5344CB8AC3E}">
        <p14:creationId xmlns:p14="http://schemas.microsoft.com/office/powerpoint/2010/main" val="1993499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3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17506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3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9382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56535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61596"/>
            <a:ext cx="7886700" cy="994172"/>
          </a:xfrm>
        </p:spPr>
        <p:txBody>
          <a:bodyPr>
            <a:noAutofit/>
          </a:bodyPr>
          <a:lstStyle/>
          <a:p>
            <a:r>
              <a:rPr lang="en-US" sz="6600" dirty="0" smtClean="0"/>
              <a:t>Are Infographics News?</a:t>
            </a:r>
            <a:endParaRPr lang="en-US" sz="6600"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21789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5-08 at 12.10.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21113"/>
            <a:ext cx="7718698" cy="4822386"/>
          </a:xfrm>
          <a:prstGeom prst="rect">
            <a:avLst/>
          </a:prstGeom>
        </p:spPr>
      </p:pic>
      <p:sp>
        <p:nvSpPr>
          <p:cNvPr id="3" name="TextBox 2"/>
          <p:cNvSpPr txBox="1"/>
          <p:nvPr/>
        </p:nvSpPr>
        <p:spPr>
          <a:xfrm>
            <a:off x="85353" y="39916"/>
            <a:ext cx="6553084" cy="261610"/>
          </a:xfrm>
          <a:prstGeom prst="rect">
            <a:avLst/>
          </a:prstGeom>
          <a:noFill/>
        </p:spPr>
        <p:txBody>
          <a:bodyPr wrap="none" rtlCol="0">
            <a:spAutoFit/>
          </a:bodyPr>
          <a:lstStyle/>
          <a:p>
            <a:r>
              <a:rPr lang="en-US" sz="1100" dirty="0" smtClean="0"/>
              <a:t>http://</a:t>
            </a:r>
            <a:r>
              <a:rPr lang="en-US" sz="1100" dirty="0" err="1" smtClean="0"/>
              <a:t>www.nytimes.com</a:t>
            </a:r>
            <a:r>
              <a:rPr lang="en-US" sz="1100" dirty="0" smtClean="0"/>
              <a:t>/interactive/2013/04/17/us/</a:t>
            </a:r>
            <a:r>
              <a:rPr lang="en-US" sz="1100" dirty="0" err="1" smtClean="0"/>
              <a:t>caught-in-the-blast-at-the-boston-marathon.html?ref</a:t>
            </a:r>
            <a:r>
              <a:rPr lang="en-US" sz="1100" dirty="0" smtClean="0"/>
              <a:t>=us</a:t>
            </a:r>
            <a:endParaRPr lang="en-US" sz="1100" dirty="0"/>
          </a:p>
        </p:txBody>
      </p:sp>
    </p:spTree>
    <p:extLst>
      <p:ext uri="{BB962C8B-B14F-4D97-AF65-F5344CB8AC3E}">
        <p14:creationId xmlns:p14="http://schemas.microsoft.com/office/powerpoint/2010/main" val="1110095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3392192"/>
          </a:xfrm>
        </p:spPr>
        <p:txBody>
          <a:bodyPr>
            <a:noAutofit/>
          </a:bodyPr>
          <a:lstStyle/>
          <a:p>
            <a:r>
              <a:rPr lang="en-US" sz="4000" dirty="0" smtClean="0">
                <a:solidFill>
                  <a:srgbClr val="4C5A6A"/>
                </a:solidFill>
              </a:rPr>
              <a:t>What is the difference </a:t>
            </a:r>
            <a:br>
              <a:rPr lang="en-US" sz="4000" dirty="0" smtClean="0">
                <a:solidFill>
                  <a:srgbClr val="4C5A6A"/>
                </a:solidFill>
              </a:rPr>
            </a:br>
            <a:r>
              <a:rPr lang="en-US" sz="4000" dirty="0" smtClean="0">
                <a:solidFill>
                  <a:srgbClr val="4C5A6A"/>
                </a:solidFill>
              </a:rPr>
              <a:t>between </a:t>
            </a:r>
            <a:r>
              <a:rPr lang="en-US" sz="4000" dirty="0" smtClean="0"/>
              <a:t>art </a:t>
            </a:r>
            <a:r>
              <a:rPr lang="en-US" sz="4000" dirty="0" smtClean="0">
                <a:solidFill>
                  <a:srgbClr val="4C5A6A"/>
                </a:solidFill>
              </a:rPr>
              <a:t>and</a:t>
            </a:r>
            <a:r>
              <a:rPr lang="en-US" sz="4000" dirty="0" smtClean="0"/>
              <a:t> </a:t>
            </a:r>
            <a:br>
              <a:rPr lang="en-US" sz="4000" dirty="0" smtClean="0"/>
            </a:br>
            <a:r>
              <a:rPr lang="en-US" sz="4000" dirty="0" smtClean="0"/>
              <a:t>functional art</a:t>
            </a:r>
            <a:r>
              <a:rPr lang="en-US" sz="4000" dirty="0" smtClean="0">
                <a:solidFill>
                  <a:srgbClr val="4C5A6A"/>
                </a:solidFill>
              </a:rPr>
              <a:t>?</a:t>
            </a:r>
            <a:r>
              <a:rPr lang="en-US" sz="4000" dirty="0" smtClean="0"/>
              <a:t> </a:t>
            </a:r>
            <a:endParaRPr lang="en-US" sz="4000" dirty="0"/>
          </a:p>
        </p:txBody>
      </p:sp>
      <p:pic>
        <p:nvPicPr>
          <p:cNvPr id="7" name="Content Placeholder 6" descr="PRESENTATION_org_Page_042.jpg"/>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498" r="2498"/>
          <a:stretch/>
        </p:blipFill>
        <p:spPr/>
      </p:pic>
      <p:sp>
        <p:nvSpPr>
          <p:cNvPr id="6" name="Text Placeholder 5"/>
          <p:cNvSpPr>
            <a:spLocks noGrp="1"/>
          </p:cNvSpPr>
          <p:nvPr>
            <p:ph type="body" sz="half" idx="2"/>
          </p:nvPr>
        </p:nvSpPr>
        <p:spPr>
          <a:xfrm>
            <a:off x="629841" y="3849624"/>
            <a:ext cx="2949178" cy="1192197"/>
          </a:xfrm>
        </p:spPr>
        <p:txBody>
          <a:bodyPr/>
          <a:lstStyle/>
          <a:p>
            <a:endParaRPr lang="en-US" dirty="0"/>
          </a:p>
        </p:txBody>
      </p:sp>
    </p:spTree>
    <p:extLst>
      <p:ext uri="{BB962C8B-B14F-4D97-AF65-F5344CB8AC3E}">
        <p14:creationId xmlns:p14="http://schemas.microsoft.com/office/powerpoint/2010/main" val="2757644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a:t>
            </a:r>
            <a:endParaRPr lang="en-US" dirty="0"/>
          </a:p>
        </p:txBody>
      </p:sp>
      <p:sp>
        <p:nvSpPr>
          <p:cNvPr id="3" name="Content Placeholder 2"/>
          <p:cNvSpPr>
            <a:spLocks noGrp="1"/>
          </p:cNvSpPr>
          <p:nvPr>
            <p:ph idx="1"/>
          </p:nvPr>
        </p:nvSpPr>
        <p:spPr/>
        <p:txBody>
          <a:bodyPr/>
          <a:lstStyle/>
          <a:p>
            <a:r>
              <a:rPr lang="en-US" dirty="0" smtClean="0"/>
              <a:t>Thinking that infographics are just ‘art” leads to wrong priorities.</a:t>
            </a:r>
            <a:endParaRPr lang="en-US" dirty="0"/>
          </a:p>
        </p:txBody>
      </p:sp>
    </p:spTree>
    <p:extLst>
      <p:ext uri="{BB962C8B-B14F-4D97-AF65-F5344CB8AC3E}">
        <p14:creationId xmlns:p14="http://schemas.microsoft.com/office/powerpoint/2010/main" val="115526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4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76467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4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0922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4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7977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45644"/>
            <a:ext cx="7886700" cy="994172"/>
          </a:xfrm>
        </p:spPr>
        <p:txBody>
          <a:bodyPr>
            <a:noAutofit/>
          </a:bodyPr>
          <a:lstStyle/>
          <a:p>
            <a:r>
              <a:rPr lang="en-US" sz="6600" dirty="0" smtClean="0"/>
              <a:t>Are infographics art?</a:t>
            </a:r>
            <a:endParaRPr lang="en-US" sz="6600"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54924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4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 y="0"/>
            <a:ext cx="9141479" cy="5143500"/>
          </a:xfrm>
          <a:prstGeom prst="rect">
            <a:avLst/>
          </a:prstGeom>
        </p:spPr>
      </p:pic>
    </p:spTree>
    <p:extLst>
      <p:ext uri="{BB962C8B-B14F-4D97-AF65-F5344CB8AC3E}">
        <p14:creationId xmlns:p14="http://schemas.microsoft.com/office/powerpoint/2010/main" val="2542823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2929" cy="5143500"/>
          </a:xfrm>
          <a:prstGeom prst="rect">
            <a:avLst/>
          </a:prstGeom>
        </p:spPr>
      </p:pic>
    </p:spTree>
    <p:extLst>
      <p:ext uri="{BB962C8B-B14F-4D97-AF65-F5344CB8AC3E}">
        <p14:creationId xmlns:p14="http://schemas.microsoft.com/office/powerpoint/2010/main" val="157948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5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2929" cy="5143500"/>
          </a:xfrm>
          <a:prstGeom prst="rect">
            <a:avLst/>
          </a:prstGeom>
        </p:spPr>
      </p:pic>
    </p:spTree>
    <p:extLst>
      <p:ext uri="{BB962C8B-B14F-4D97-AF65-F5344CB8AC3E}">
        <p14:creationId xmlns:p14="http://schemas.microsoft.com/office/powerpoint/2010/main" val="3983770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4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39146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4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2"/>
            <a:ext cx="9144000" cy="5144102"/>
          </a:xfrm>
          <a:prstGeom prst="rect">
            <a:avLst/>
          </a:prstGeom>
        </p:spPr>
      </p:pic>
    </p:spTree>
    <p:extLst>
      <p:ext uri="{BB962C8B-B14F-4D97-AF65-F5344CB8AC3E}">
        <p14:creationId xmlns:p14="http://schemas.microsoft.com/office/powerpoint/2010/main" val="293619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5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66432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24" y="236652"/>
            <a:ext cx="8229600" cy="857250"/>
          </a:xfrm>
        </p:spPr>
        <p:txBody>
          <a:bodyPr/>
          <a:lstStyle/>
          <a:p>
            <a:r>
              <a:rPr lang="en-US" dirty="0" smtClean="0"/>
              <a:t>So what is an infographic?</a:t>
            </a:r>
            <a:endParaRPr lang="en-US" dirty="0"/>
          </a:p>
        </p:txBody>
      </p:sp>
      <p:sp>
        <p:nvSpPr>
          <p:cNvPr id="3" name="Content Placeholder 2"/>
          <p:cNvSpPr>
            <a:spLocks noGrp="1"/>
          </p:cNvSpPr>
          <p:nvPr>
            <p:ph idx="1"/>
          </p:nvPr>
        </p:nvSpPr>
        <p:spPr>
          <a:xfrm>
            <a:off x="457201" y="1200150"/>
            <a:ext cx="3568370" cy="3657600"/>
          </a:xfrm>
        </p:spPr>
        <p:txBody>
          <a:bodyPr>
            <a:normAutofit/>
          </a:bodyPr>
          <a:lstStyle/>
          <a:p>
            <a:r>
              <a:rPr lang="en-US" dirty="0" smtClean="0"/>
              <a:t>Information graphics are tools to make stories understandable and to make the invisible visible.</a:t>
            </a:r>
          </a:p>
          <a:p>
            <a:endParaRPr lang="en-US" dirty="0"/>
          </a:p>
          <a:p>
            <a:endParaRPr lang="en-US" dirty="0" smtClean="0"/>
          </a:p>
          <a:p>
            <a:pPr algn="r"/>
            <a:r>
              <a:rPr lang="en-US" dirty="0" smtClean="0"/>
              <a:t>Not This  </a:t>
            </a:r>
            <a:r>
              <a:rPr lang="en-US" dirty="0" smtClean="0">
                <a:sym typeface="Wingdings"/>
              </a:rPr>
              <a:t></a:t>
            </a:r>
            <a:endParaRPr lang="en-US" dirty="0" smtClean="0"/>
          </a:p>
          <a:p>
            <a:endParaRPr lang="en-US" dirty="0"/>
          </a:p>
          <a:p>
            <a:endParaRPr lang="en-US" dirty="0" smtClean="0"/>
          </a:p>
          <a:p>
            <a:endParaRPr lang="en-US" dirty="0"/>
          </a:p>
          <a:p>
            <a:pPr marL="0" indent="0" algn="r">
              <a:buNone/>
            </a:pPr>
            <a:endParaRPr lang="en-US" dirty="0" smtClean="0"/>
          </a:p>
        </p:txBody>
      </p:sp>
      <p:pic>
        <p:nvPicPr>
          <p:cNvPr id="5" name="Picture 4" descr="satirical infographic hack bloodsh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0999" y="1371978"/>
            <a:ext cx="4651543" cy="3771522"/>
          </a:xfrm>
          <a:prstGeom prst="rect">
            <a:avLst/>
          </a:prstGeom>
        </p:spPr>
      </p:pic>
    </p:spTree>
    <p:extLst>
      <p:ext uri="{BB962C8B-B14F-4D97-AF65-F5344CB8AC3E}">
        <p14:creationId xmlns:p14="http://schemas.microsoft.com/office/powerpoint/2010/main" val="844950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456990872_b96845e32e_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82" y="0"/>
            <a:ext cx="8351415" cy="4169026"/>
          </a:xfrm>
          <a:prstGeom prst="rect">
            <a:avLst/>
          </a:prstGeom>
        </p:spPr>
      </p:pic>
      <p:sp>
        <p:nvSpPr>
          <p:cNvPr id="4" name="Title 3"/>
          <p:cNvSpPr>
            <a:spLocks noGrp="1"/>
          </p:cNvSpPr>
          <p:nvPr>
            <p:ph type="title"/>
          </p:nvPr>
        </p:nvSpPr>
        <p:spPr>
          <a:xfrm>
            <a:off x="428363" y="3801666"/>
            <a:ext cx="2949178" cy="1200150"/>
          </a:xfrm>
        </p:spPr>
        <p:txBody>
          <a:bodyPr/>
          <a:lstStyle/>
          <a:p>
            <a:r>
              <a:rPr lang="en-US" dirty="0" smtClean="0"/>
              <a:t>What does congress look like?</a:t>
            </a:r>
            <a:endParaRPr lang="en-US" dirty="0"/>
          </a:p>
        </p:txBody>
      </p:sp>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61476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600169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695444"/>
          </a:xfrm>
          <a:prstGeom prst="rect">
            <a:avLst/>
          </a:prstGeom>
        </p:spPr>
      </p:pic>
    </p:spTree>
    <p:extLst>
      <p:ext uri="{BB962C8B-B14F-4D97-AF65-F5344CB8AC3E}">
        <p14:creationId xmlns:p14="http://schemas.microsoft.com/office/powerpoint/2010/main" val="2204255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 from History</a:t>
            </a:r>
            <a:endParaRPr lang="en-US" dirty="0"/>
          </a:p>
        </p:txBody>
      </p:sp>
      <p:sp>
        <p:nvSpPr>
          <p:cNvPr id="3" name="Subtitle 2"/>
          <p:cNvSpPr>
            <a:spLocks noGrp="1"/>
          </p:cNvSpPr>
          <p:nvPr>
            <p:ph type="subTitle" idx="1"/>
          </p:nvPr>
        </p:nvSpPr>
        <p:spPr/>
        <p:txBody>
          <a:bodyPr/>
          <a:lstStyle/>
          <a:p>
            <a:r>
              <a:rPr lang="en-US" dirty="0" smtClean="0"/>
              <a:t>It’s important but I am going to go quick!</a:t>
            </a:r>
            <a:endParaRPr lang="en-US" dirty="0"/>
          </a:p>
        </p:txBody>
      </p:sp>
    </p:spTree>
    <p:extLst>
      <p:ext uri="{BB962C8B-B14F-4D97-AF65-F5344CB8AC3E}">
        <p14:creationId xmlns:p14="http://schemas.microsoft.com/office/powerpoint/2010/main" val="469207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Fernando </a:t>
            </a:r>
            <a:r>
              <a:rPr lang="en-US" sz="4000" dirty="0" err="1" smtClean="0"/>
              <a:t>Baptista</a:t>
            </a:r>
            <a:r>
              <a:rPr lang="en-US" sz="4000" dirty="0" smtClean="0"/>
              <a:t> </a:t>
            </a:r>
            <a:br>
              <a:rPr lang="en-US" sz="4000" dirty="0" smtClean="0"/>
            </a:br>
            <a:r>
              <a:rPr lang="en-US" sz="2200" dirty="0" smtClean="0">
                <a:solidFill>
                  <a:schemeClr val="accent4"/>
                </a:solidFill>
              </a:rPr>
              <a:t>National Geographic magazine</a:t>
            </a:r>
            <a:endParaRPr lang="en-US" sz="2200" dirty="0">
              <a:solidFill>
                <a:schemeClr val="accent4"/>
              </a:solidFill>
            </a:endParaRPr>
          </a:p>
        </p:txBody>
      </p:sp>
      <p:pic>
        <p:nvPicPr>
          <p:cNvPr id="4" name="Content Placeholder 3" descr="PRESENTATION_org_Page_013.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7788" y="832644"/>
            <a:ext cx="4629150" cy="3471862"/>
          </a:xfrm>
        </p:spPr>
      </p:pic>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074627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1776</a:t>
            </a:r>
            <a:endParaRPr lang="en-US" dirty="0"/>
          </a:p>
        </p:txBody>
      </p:sp>
      <p:sp>
        <p:nvSpPr>
          <p:cNvPr id="5" name="Content Placeholder 4"/>
          <p:cNvSpPr>
            <a:spLocks noGrp="1"/>
          </p:cNvSpPr>
          <p:nvPr>
            <p:ph idx="1"/>
          </p:nvPr>
        </p:nvSpPr>
        <p:spPr/>
        <p:txBody>
          <a:bodyPr/>
          <a:lstStyle/>
          <a:p>
            <a:endParaRPr lang="en-US"/>
          </a:p>
        </p:txBody>
      </p:sp>
      <p:pic>
        <p:nvPicPr>
          <p:cNvPr id="6" name="Picture 5" descr="PRESENTATION_org_Page_06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67" y="400050"/>
            <a:ext cx="7924799" cy="4457700"/>
          </a:xfrm>
          <a:prstGeom prst="rect">
            <a:avLst/>
          </a:prstGeom>
        </p:spPr>
      </p:pic>
    </p:spTree>
    <p:extLst>
      <p:ext uri="{BB962C8B-B14F-4D97-AF65-F5344CB8AC3E}">
        <p14:creationId xmlns:p14="http://schemas.microsoft.com/office/powerpoint/2010/main" val="3775605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William </a:t>
            </a:r>
            <a:r>
              <a:rPr lang="en-US" dirty="0" err="1" smtClean="0"/>
              <a:t>Playfair’s</a:t>
            </a:r>
            <a:r>
              <a:rPr lang="en-US" dirty="0" smtClean="0"/>
              <a:t> Atlas</a:t>
            </a:r>
            <a:endParaRPr lang="en-US" dirty="0"/>
          </a:p>
        </p:txBody>
      </p:sp>
      <p:sp>
        <p:nvSpPr>
          <p:cNvPr id="3" name="Content Placeholder 2"/>
          <p:cNvSpPr>
            <a:spLocks noGrp="1"/>
          </p:cNvSpPr>
          <p:nvPr>
            <p:ph idx="1"/>
          </p:nvPr>
        </p:nvSpPr>
        <p:spPr/>
        <p:txBody>
          <a:bodyPr/>
          <a:lstStyle/>
          <a:p>
            <a:r>
              <a:rPr lang="en-US" dirty="0" smtClean="0"/>
              <a:t>To </a:t>
            </a:r>
            <a:r>
              <a:rPr lang="en-US" dirty="0"/>
              <a:t>see numerical data as geometric shapes, he asserts, reveals its significance more quickly, makes it easier to remember, and saves time for those “of high rank, or active business” (</a:t>
            </a:r>
            <a:r>
              <a:rPr lang="en-US" i="1" dirty="0"/>
              <a:t>Atlas</a:t>
            </a:r>
            <a:r>
              <a:rPr lang="en-US" dirty="0"/>
              <a:t>, 1801, xiv).</a:t>
            </a:r>
          </a:p>
        </p:txBody>
      </p:sp>
    </p:spTree>
    <p:extLst>
      <p:ext uri="{BB962C8B-B14F-4D97-AF65-F5344CB8AC3E}">
        <p14:creationId xmlns:p14="http://schemas.microsoft.com/office/powerpoint/2010/main" val="1329091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1854</a:t>
            </a:r>
            <a:endParaRPr lang="en-US" dirty="0"/>
          </a:p>
        </p:txBody>
      </p:sp>
      <p:pic>
        <p:nvPicPr>
          <p:cNvPr id="4" name="Content Placeholder 3" descr="PRESENTATION_org_Page_062.jpg"/>
          <p:cNvPicPr>
            <a:picLocks noGrp="1" noChangeAspect="1"/>
          </p:cNvPicPr>
          <p:nvPr>
            <p:ph idx="1"/>
          </p:nvPr>
        </p:nvPicPr>
        <p:blipFill>
          <a:blip r:embed="rId2">
            <a:extLst>
              <a:ext uri="{28A0092B-C50C-407E-A947-70E740481C1C}">
                <a14:useLocalDpi xmlns:a14="http://schemas.microsoft.com/office/drawing/2010/main" val="0"/>
              </a:ext>
            </a:extLst>
          </a:blip>
          <a:srcRect t="10494" b="10494"/>
          <a:stretch>
            <a:fillRect/>
          </a:stretch>
        </p:blipFill>
        <p:spPr>
          <a:xfrm>
            <a:off x="270218" y="1093902"/>
            <a:ext cx="10768203" cy="3814945"/>
          </a:xfrm>
        </p:spPr>
      </p:pic>
    </p:spTree>
    <p:extLst>
      <p:ext uri="{BB962C8B-B14F-4D97-AF65-F5344CB8AC3E}">
        <p14:creationId xmlns:p14="http://schemas.microsoft.com/office/powerpoint/2010/main" val="3439011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John Snow</a:t>
            </a:r>
            <a:endParaRPr lang="en-US" dirty="0"/>
          </a:p>
        </p:txBody>
      </p:sp>
      <p:pic>
        <p:nvPicPr>
          <p:cNvPr id="4" name="Content Placeholder 3" descr="PRESENTATION_org_Page_064.jpg"/>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2397125" y="1370013"/>
            <a:ext cx="4349749" cy="3262312"/>
          </a:xfrm>
        </p:spPr>
      </p:pic>
    </p:spTree>
    <p:extLst>
      <p:ext uri="{BB962C8B-B14F-4D97-AF65-F5344CB8AC3E}">
        <p14:creationId xmlns:p14="http://schemas.microsoft.com/office/powerpoint/2010/main" val="3778082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6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3890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6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66813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1869</a:t>
            </a:r>
            <a:endParaRPr lang="en-US" dirty="0"/>
          </a:p>
        </p:txBody>
      </p:sp>
      <p:pic>
        <p:nvPicPr>
          <p:cNvPr id="5" name="Content Placeholder 4" descr="PRESENTATION_org_Page_070.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301" y="331586"/>
            <a:ext cx="7358699" cy="5519024"/>
          </a:xfrm>
        </p:spPr>
      </p:pic>
    </p:spTree>
    <p:extLst>
      <p:ext uri="{BB962C8B-B14F-4D97-AF65-F5344CB8AC3E}">
        <p14:creationId xmlns:p14="http://schemas.microsoft.com/office/powerpoint/2010/main" val="707798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1933</a:t>
            </a:r>
            <a:endParaRPr lang="en-US" dirty="0"/>
          </a:p>
        </p:txBody>
      </p:sp>
      <p:pic>
        <p:nvPicPr>
          <p:cNvPr id="4" name="Content Placeholder 3" descr="PRESENTATION_org_Page_075.jpg"/>
          <p:cNvPicPr>
            <a:picLocks noGrp="1" noChangeAspect="1"/>
          </p:cNvPicPr>
          <p:nvPr>
            <p:ph idx="1"/>
          </p:nvPr>
        </p:nvPicPr>
        <p:blipFill>
          <a:blip r:embed="rId2">
            <a:extLst>
              <a:ext uri="{28A0092B-C50C-407E-A947-70E740481C1C}">
                <a14:useLocalDpi xmlns:a14="http://schemas.microsoft.com/office/drawing/2010/main" val="0"/>
              </a:ext>
            </a:extLst>
          </a:blip>
          <a:srcRect l="-13281" r="-13281"/>
          <a:stretch>
            <a:fillRect/>
          </a:stretch>
        </p:blipFill>
        <p:spPr>
          <a:xfrm>
            <a:off x="270219" y="1201898"/>
            <a:ext cx="10463370" cy="3706949"/>
          </a:xfrm>
        </p:spPr>
      </p:pic>
    </p:spTree>
    <p:extLst>
      <p:ext uri="{BB962C8B-B14F-4D97-AF65-F5344CB8AC3E}">
        <p14:creationId xmlns:p14="http://schemas.microsoft.com/office/powerpoint/2010/main" val="4256751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Graphics Projects</a:t>
            </a:r>
            <a:endParaRPr lang="en-US" dirty="0"/>
          </a:p>
        </p:txBody>
      </p:sp>
      <p:sp>
        <p:nvSpPr>
          <p:cNvPr id="4" name="Subtitle 3"/>
          <p:cNvSpPr>
            <a:spLocks noGrp="1"/>
          </p:cNvSpPr>
          <p:nvPr>
            <p:ph type="subTitle" idx="1"/>
          </p:nvPr>
        </p:nvSpPr>
        <p:spPr/>
        <p:txBody>
          <a:bodyPr/>
          <a:lstStyle/>
          <a:p>
            <a:r>
              <a:rPr lang="en-US" dirty="0" smtClean="0"/>
              <a:t>Process and Planning</a:t>
            </a:r>
            <a:endParaRPr lang="en-US" dirty="0"/>
          </a:p>
        </p:txBody>
      </p:sp>
    </p:spTree>
    <p:extLst>
      <p:ext uri="{BB962C8B-B14F-4D97-AF65-F5344CB8AC3E}">
        <p14:creationId xmlns:p14="http://schemas.microsoft.com/office/powerpoint/2010/main" val="909583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t>Main Steps for any visualization project</a:t>
            </a:r>
            <a:endParaRPr lang="en-US" sz="5400" dirty="0"/>
          </a:p>
        </p:txBody>
      </p:sp>
      <p:sp>
        <p:nvSpPr>
          <p:cNvPr id="3" name="Content Placeholder 2"/>
          <p:cNvSpPr>
            <a:spLocks noGrp="1"/>
          </p:cNvSpPr>
          <p:nvPr>
            <p:ph idx="1"/>
          </p:nvPr>
        </p:nvSpPr>
        <p:spPr>
          <a:xfrm>
            <a:off x="628650" y="1635071"/>
            <a:ext cx="7886700" cy="2997652"/>
          </a:xfrm>
        </p:spPr>
        <p:txBody>
          <a:bodyPr>
            <a:normAutofit/>
          </a:bodyPr>
          <a:lstStyle/>
          <a:p>
            <a:r>
              <a:rPr lang="en-US" dirty="0" smtClean="0"/>
              <a:t>Define the focus, the story, the goals, the task</a:t>
            </a:r>
          </a:p>
          <a:p>
            <a:r>
              <a:rPr lang="en-US" dirty="0" smtClean="0"/>
              <a:t>Do some preliminary research</a:t>
            </a:r>
          </a:p>
          <a:p>
            <a:r>
              <a:rPr lang="en-US" dirty="0" smtClean="0"/>
              <a:t>Choose graphic forms according to the data</a:t>
            </a:r>
          </a:p>
          <a:p>
            <a:r>
              <a:rPr lang="en-US" dirty="0" smtClean="0"/>
              <a:t>Sketches and storyboards; structure the information</a:t>
            </a:r>
          </a:p>
          <a:p>
            <a:r>
              <a:rPr lang="en-US" dirty="0" smtClean="0"/>
              <a:t>Complete the research and write the copy</a:t>
            </a:r>
          </a:p>
          <a:p>
            <a:r>
              <a:rPr lang="en-US" dirty="0" smtClean="0"/>
              <a:t>Create the graphics, maps, and diagrams</a:t>
            </a:r>
          </a:p>
          <a:p>
            <a:r>
              <a:rPr lang="en-US" dirty="0" smtClean="0"/>
              <a:t>Pull it all together</a:t>
            </a:r>
          </a:p>
          <a:p>
            <a:endParaRPr lang="en-US" dirty="0"/>
          </a:p>
        </p:txBody>
      </p:sp>
    </p:spTree>
    <p:extLst>
      <p:ext uri="{BB962C8B-B14F-4D97-AF65-F5344CB8AC3E}">
        <p14:creationId xmlns:p14="http://schemas.microsoft.com/office/powerpoint/2010/main" val="4220135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SENTATION_org_Page_01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35719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based narratives	</a:t>
            </a:r>
            <a:endParaRPr lang="en-US" dirty="0"/>
          </a:p>
        </p:txBody>
      </p:sp>
      <p:sp>
        <p:nvSpPr>
          <p:cNvPr id="4" name="Subtitle 3"/>
          <p:cNvSpPr>
            <a:spLocks noGrp="1"/>
          </p:cNvSpPr>
          <p:nvPr>
            <p:ph type="subTitle" idx="1"/>
          </p:nvPr>
        </p:nvSpPr>
        <p:spPr/>
        <p:txBody>
          <a:bodyPr/>
          <a:lstStyle/>
          <a:p>
            <a:r>
              <a:rPr lang="en-US" dirty="0" smtClean="0"/>
              <a:t>When you don’t have a person, you can still have a story.</a:t>
            </a:r>
            <a:endParaRPr lang="en-US" dirty="0"/>
          </a:p>
        </p:txBody>
      </p:sp>
    </p:spTree>
    <p:extLst>
      <p:ext uri="{BB962C8B-B14F-4D97-AF65-F5344CB8AC3E}">
        <p14:creationId xmlns:p14="http://schemas.microsoft.com/office/powerpoint/2010/main" val="2443293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24" y="821775"/>
            <a:ext cx="8229600" cy="857250"/>
          </a:xfrm>
        </p:spPr>
        <p:txBody>
          <a:bodyPr/>
          <a:lstStyle/>
          <a:p>
            <a:r>
              <a:rPr lang="en-US" dirty="0" smtClean="0"/>
              <a:t>Top Secret America</a:t>
            </a:r>
            <a:endParaRPr lang="en-US" dirty="0"/>
          </a:p>
        </p:txBody>
      </p:sp>
      <p:pic>
        <p:nvPicPr>
          <p:cNvPr id="4" name="Content Placeholder 3" descr="Screen Shot 2013-05-08 at 3.10.32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6079" y="137897"/>
            <a:ext cx="5211755" cy="4147383"/>
          </a:xfrm>
        </p:spPr>
      </p:pic>
    </p:spTree>
    <p:extLst>
      <p:ext uri="{BB962C8B-B14F-4D97-AF65-F5344CB8AC3E}">
        <p14:creationId xmlns:p14="http://schemas.microsoft.com/office/powerpoint/2010/main" val="3883728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PRESENTATION_org_Page_09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478"/>
            <a:ext cx="9144000" cy="5143500"/>
          </a:xfrm>
          <a:prstGeom prst="rect">
            <a:avLst/>
          </a:prstGeom>
        </p:spPr>
      </p:pic>
    </p:spTree>
    <p:extLst>
      <p:ext uri="{BB962C8B-B14F-4D97-AF65-F5344CB8AC3E}">
        <p14:creationId xmlns:p14="http://schemas.microsoft.com/office/powerpoint/2010/main" val="1802525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PRESENTATION_org_Page_09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34632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RESENTATION_org_Page_09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06791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RESENTATION_org_Page_1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61906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RESENTATION_org_Page_1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95455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RESENTATION_org_Page_1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67525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RESENTATION_org_Page_1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58282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RESENTATION_org_Page_1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1793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296384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RESENTATION_org_Page_1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16215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RESENTATION_org_Page_10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33986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Trends in Online Graphics</a:t>
            </a:r>
            <a:endParaRPr lang="en-US" dirty="0"/>
          </a:p>
        </p:txBody>
      </p:sp>
      <p:sp>
        <p:nvSpPr>
          <p:cNvPr id="6" name="Subtitle 5"/>
          <p:cNvSpPr>
            <a:spLocks noGrp="1"/>
          </p:cNvSpPr>
          <p:nvPr>
            <p:ph type="subTitle" idx="1"/>
          </p:nvPr>
        </p:nvSpPr>
        <p:spPr/>
        <p:txBody>
          <a:bodyPr/>
          <a:lstStyle/>
          <a:p>
            <a:r>
              <a:rPr lang="en-US" dirty="0" smtClean="0"/>
              <a:t>Interactive Graphics</a:t>
            </a:r>
            <a:endParaRPr lang="en-US" dirty="0"/>
          </a:p>
        </p:txBody>
      </p:sp>
    </p:spTree>
    <p:extLst>
      <p:ext uri="{BB962C8B-B14F-4D97-AF65-F5344CB8AC3E}">
        <p14:creationId xmlns:p14="http://schemas.microsoft.com/office/powerpoint/2010/main" val="1385723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Motion Graphics</a:t>
            </a:r>
            <a:endParaRPr lang="en-US" dirty="0"/>
          </a:p>
        </p:txBody>
      </p:sp>
      <p:pic>
        <p:nvPicPr>
          <p:cNvPr id="6" name="Content Placeholder 5" descr="Screen Shot 2014-05-18 at 10.24.4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8184" y="1370013"/>
            <a:ext cx="5807632" cy="3262312"/>
          </a:xfrm>
        </p:spPr>
      </p:pic>
    </p:spTree>
    <p:extLst>
      <p:ext uri="{BB962C8B-B14F-4D97-AF65-F5344CB8AC3E}">
        <p14:creationId xmlns:p14="http://schemas.microsoft.com/office/powerpoint/2010/main" val="1389452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Graphics</a:t>
            </a:r>
            <a:endParaRPr lang="en-US" dirty="0"/>
          </a:p>
        </p:txBody>
      </p:sp>
      <p:pic>
        <p:nvPicPr>
          <p:cNvPr id="4" name="Content Placeholder 3" descr="Screen Shot 2014-05-18 at 10.27.29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3616" y="1370013"/>
            <a:ext cx="4816767" cy="3262312"/>
          </a:xfrm>
        </p:spPr>
      </p:pic>
    </p:spTree>
    <p:extLst>
      <p:ext uri="{BB962C8B-B14F-4D97-AF65-F5344CB8AC3E}">
        <p14:creationId xmlns:p14="http://schemas.microsoft.com/office/powerpoint/2010/main" val="979644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Games</a:t>
            </a:r>
            <a:endParaRPr lang="en-US" dirty="0"/>
          </a:p>
        </p:txBody>
      </p:sp>
      <p:pic>
        <p:nvPicPr>
          <p:cNvPr id="5" name="Content Placeholder 4" descr="Screen Shot 2014-05-18 at 10.26.30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3935" y="1370013"/>
            <a:ext cx="5196129" cy="3262312"/>
          </a:xfrm>
        </p:spPr>
      </p:pic>
    </p:spTree>
    <p:extLst>
      <p:ext uri="{BB962C8B-B14F-4D97-AF65-F5344CB8AC3E}">
        <p14:creationId xmlns:p14="http://schemas.microsoft.com/office/powerpoint/2010/main" val="39557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Simulators and Calculators</a:t>
            </a:r>
            <a:endParaRPr lang="en-US" dirty="0"/>
          </a:p>
        </p:txBody>
      </p:sp>
      <p:pic>
        <p:nvPicPr>
          <p:cNvPr id="5" name="Content Placeholder 4" descr="Screen Shot 2014-05-18 at 10.28.50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3421" y="1370013"/>
            <a:ext cx="5657157" cy="3262312"/>
          </a:xfrm>
        </p:spPr>
      </p:pic>
    </p:spTree>
    <p:extLst>
      <p:ext uri="{BB962C8B-B14F-4D97-AF65-F5344CB8AC3E}">
        <p14:creationId xmlns:p14="http://schemas.microsoft.com/office/powerpoint/2010/main" val="3477854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smtClean="0"/>
              <a:t>Quizzes and Algorithm Interfaces</a:t>
            </a:r>
            <a:endParaRPr lang="en-US" sz="6000" dirty="0"/>
          </a:p>
        </p:txBody>
      </p:sp>
      <p:pic>
        <p:nvPicPr>
          <p:cNvPr id="5" name="Content Placeholder 4" descr="Screen Shot 2014-05-18 at 10.29.45 PM.png">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9002" y="1370013"/>
            <a:ext cx="4125996" cy="3262312"/>
          </a:xfrm>
        </p:spPr>
      </p:pic>
    </p:spTree>
    <p:extLst>
      <p:ext uri="{BB962C8B-B14F-4D97-AF65-F5344CB8AC3E}">
        <p14:creationId xmlns:p14="http://schemas.microsoft.com/office/powerpoint/2010/main" val="16527272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l"/>
            <a:r>
              <a:rPr lang="en-US" dirty="0" smtClean="0"/>
              <a:t>Graphical Forms</a:t>
            </a:r>
            <a:endParaRPr lang="en-US" dirty="0"/>
          </a:p>
        </p:txBody>
      </p:sp>
      <p:sp>
        <p:nvSpPr>
          <p:cNvPr id="5" name="Subtitle 4"/>
          <p:cNvSpPr>
            <a:spLocks noGrp="1"/>
          </p:cNvSpPr>
          <p:nvPr>
            <p:ph type="subTitle" idx="1"/>
          </p:nvPr>
        </p:nvSpPr>
        <p:spPr/>
        <p:txBody>
          <a:bodyPr/>
          <a:lstStyle/>
          <a:p>
            <a:pPr algn="l"/>
            <a:r>
              <a:rPr lang="en-US" dirty="0" smtClean="0"/>
              <a:t>How to choose the right chart</a:t>
            </a:r>
            <a:endParaRPr lang="en-US" dirty="0"/>
          </a:p>
        </p:txBody>
      </p:sp>
    </p:spTree>
    <p:extLst>
      <p:ext uri="{BB962C8B-B14F-4D97-AF65-F5344CB8AC3E}">
        <p14:creationId xmlns:p14="http://schemas.microsoft.com/office/powerpoint/2010/main" val="742662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Understand the Message You're Trying to Present with Your Data</a:t>
            </a:r>
            <a:br>
              <a:rPr lang="en-US" b="1" dirty="0"/>
            </a:br>
            <a:endParaRPr lang="en-US" dirty="0"/>
          </a:p>
        </p:txBody>
      </p:sp>
      <p:sp>
        <p:nvSpPr>
          <p:cNvPr id="3" name="Content Placeholder 2"/>
          <p:cNvSpPr>
            <a:spLocks noGrp="1"/>
          </p:cNvSpPr>
          <p:nvPr>
            <p:ph idx="1"/>
          </p:nvPr>
        </p:nvSpPr>
        <p:spPr/>
        <p:txBody>
          <a:bodyPr/>
          <a:lstStyle/>
          <a:p>
            <a:r>
              <a:rPr lang="en-US" dirty="0" smtClean="0"/>
              <a:t>We are trying </a:t>
            </a:r>
            <a:r>
              <a:rPr lang="en-US" dirty="0"/>
              <a:t>to show one of four things with the data you have: a </a:t>
            </a:r>
            <a:r>
              <a:rPr lang="en-US" b="1" i="1" dirty="0"/>
              <a:t>relationship</a:t>
            </a:r>
            <a:r>
              <a:rPr lang="en-US" dirty="0"/>
              <a:t> between data points, a </a:t>
            </a:r>
            <a:r>
              <a:rPr lang="en-US" b="1" i="1" dirty="0"/>
              <a:t>comparison</a:t>
            </a:r>
            <a:r>
              <a:rPr lang="en-US" dirty="0"/>
              <a:t> of data points, a </a:t>
            </a:r>
            <a:r>
              <a:rPr lang="en-US" b="1" i="1" dirty="0"/>
              <a:t>composition</a:t>
            </a:r>
            <a:r>
              <a:rPr lang="en-US" dirty="0"/>
              <a:t> of data, or a </a:t>
            </a:r>
            <a:r>
              <a:rPr lang="en-US" b="1" i="1" dirty="0"/>
              <a:t>distribution</a:t>
            </a:r>
            <a:r>
              <a:rPr lang="en-US" dirty="0"/>
              <a:t> of data.</a:t>
            </a:r>
          </a:p>
        </p:txBody>
      </p:sp>
      <p:pic>
        <p:nvPicPr>
          <p:cNvPr id="4" name="Picture 3"/>
          <p:cNvPicPr>
            <a:picLocks noChangeAspect="1"/>
          </p:cNvPicPr>
          <p:nvPr/>
        </p:nvPicPr>
        <p:blipFill>
          <a:blip r:embed="rId2"/>
          <a:stretch>
            <a:fillRect/>
          </a:stretch>
        </p:blipFill>
        <p:spPr>
          <a:xfrm>
            <a:off x="891450" y="2414016"/>
            <a:ext cx="3262937" cy="2442104"/>
          </a:xfrm>
          <a:prstGeom prst="rect">
            <a:avLst/>
          </a:prstGeom>
        </p:spPr>
      </p:pic>
    </p:spTree>
    <p:extLst>
      <p:ext uri="{BB962C8B-B14F-4D97-AF65-F5344CB8AC3E}">
        <p14:creationId xmlns:p14="http://schemas.microsoft.com/office/powerpoint/2010/main" val="764945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1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268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a:t>
            </a:r>
            <a:endParaRPr lang="en-US" dirty="0"/>
          </a:p>
        </p:txBody>
      </p:sp>
      <p:sp>
        <p:nvSpPr>
          <p:cNvPr id="3" name="Content Placeholder 2"/>
          <p:cNvSpPr>
            <a:spLocks noGrp="1"/>
          </p:cNvSpPr>
          <p:nvPr>
            <p:ph idx="1"/>
          </p:nvPr>
        </p:nvSpPr>
        <p:spPr/>
        <p:txBody>
          <a:bodyPr/>
          <a:lstStyle/>
          <a:p>
            <a:pPr marL="0" indent="0">
              <a:buNone/>
            </a:pPr>
            <a:r>
              <a:rPr lang="en-US" b="1" dirty="0"/>
              <a:t>A relationship</a:t>
            </a:r>
            <a:r>
              <a:rPr lang="en-US" dirty="0"/>
              <a:t> tries to show a connection or correlation between two or more variables through the data presented, like the market cap of a given stock over time versus overall market trend.</a:t>
            </a:r>
          </a:p>
          <a:p>
            <a:endParaRPr lang="en-US" dirty="0"/>
          </a:p>
        </p:txBody>
      </p:sp>
    </p:spTree>
    <p:extLst>
      <p:ext uri="{BB962C8B-B14F-4D97-AF65-F5344CB8AC3E}">
        <p14:creationId xmlns:p14="http://schemas.microsoft.com/office/powerpoint/2010/main" val="595870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p:txBody>
          <a:bodyPr/>
          <a:lstStyle/>
          <a:p>
            <a:pPr marL="0" indent="0">
              <a:buNone/>
            </a:pPr>
            <a:r>
              <a:rPr lang="en-US" b="1" dirty="0"/>
              <a:t>A comparison</a:t>
            </a:r>
            <a:r>
              <a:rPr lang="en-US" dirty="0"/>
              <a:t> tries to set one set of variables apart from another, and display how those two variables interact, like the number of visitors to five competing web sites in a single month.</a:t>
            </a:r>
          </a:p>
          <a:p>
            <a:endParaRPr lang="en-US" dirty="0"/>
          </a:p>
        </p:txBody>
      </p:sp>
    </p:spTree>
    <p:extLst>
      <p:ext uri="{BB962C8B-B14F-4D97-AF65-F5344CB8AC3E}">
        <p14:creationId xmlns:p14="http://schemas.microsoft.com/office/powerpoint/2010/main" val="1609187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pPr marL="0" indent="0">
              <a:buNone/>
            </a:pPr>
            <a:r>
              <a:rPr lang="en-US" b="1" dirty="0"/>
              <a:t>A composition</a:t>
            </a:r>
            <a:r>
              <a:rPr lang="en-US" dirty="0"/>
              <a:t> tries to collect different types of information that make up a whole and display them together, like the search terms that those visitors used to land on your site, or how many of them came from links, search engines, or direct traffic.</a:t>
            </a:r>
          </a:p>
          <a:p>
            <a:pPr marL="0" indent="0">
              <a:buNone/>
            </a:pPr>
            <a:endParaRPr lang="en-US" dirty="0"/>
          </a:p>
        </p:txBody>
      </p:sp>
    </p:spTree>
    <p:extLst>
      <p:ext uri="{BB962C8B-B14F-4D97-AF65-F5344CB8AC3E}">
        <p14:creationId xmlns:p14="http://schemas.microsoft.com/office/powerpoint/2010/main" val="15153573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a:t>
            </a:r>
            <a:endParaRPr lang="en-US" dirty="0"/>
          </a:p>
        </p:txBody>
      </p:sp>
      <p:sp>
        <p:nvSpPr>
          <p:cNvPr id="3" name="Content Placeholder 2"/>
          <p:cNvSpPr>
            <a:spLocks noGrp="1"/>
          </p:cNvSpPr>
          <p:nvPr>
            <p:ph idx="1"/>
          </p:nvPr>
        </p:nvSpPr>
        <p:spPr/>
        <p:txBody>
          <a:bodyPr/>
          <a:lstStyle/>
          <a:p>
            <a:pPr marL="0" indent="0">
              <a:buNone/>
            </a:pPr>
            <a:r>
              <a:rPr lang="en-US" b="1" dirty="0"/>
              <a:t>A distribution</a:t>
            </a:r>
            <a:r>
              <a:rPr lang="en-US" dirty="0"/>
              <a:t> tries to lay out a collection of related or unrelated information simple to see how it correlates, if at all, and to understand if there's any interaction between the variables, like the number of bugs reported during each month of a beta.</a:t>
            </a:r>
          </a:p>
          <a:p>
            <a:pPr marL="0" indent="0">
              <a:buNone/>
            </a:pPr>
            <a:endParaRPr lang="en-US" dirty="0"/>
          </a:p>
        </p:txBody>
      </p:sp>
    </p:spTree>
    <p:extLst>
      <p:ext uri="{BB962C8B-B14F-4D97-AF65-F5344CB8AC3E}">
        <p14:creationId xmlns:p14="http://schemas.microsoft.com/office/powerpoint/2010/main" val="848983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Select the best graphical form or arrangement based on the Message.</a:t>
            </a:r>
            <a:endParaRPr lang="en-US" dirty="0"/>
          </a:p>
        </p:txBody>
      </p:sp>
      <p:sp>
        <p:nvSpPr>
          <p:cNvPr id="3" name="Content Placeholder 2"/>
          <p:cNvSpPr>
            <a:spLocks noGrp="1"/>
          </p:cNvSpPr>
          <p:nvPr>
            <p:ph idx="1"/>
          </p:nvPr>
        </p:nvSpPr>
        <p:spPr/>
        <p:txBody>
          <a:bodyPr/>
          <a:lstStyle/>
          <a:p>
            <a:pPr marL="0" indent="0">
              <a:buNone/>
            </a:pPr>
            <a:r>
              <a:rPr lang="en-US" dirty="0" smtClean="0"/>
              <a:t>What chart to choose?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1980"/>
            <a:ext cx="9144000" cy="3124200"/>
          </a:xfrm>
          <a:prstGeom prst="rect">
            <a:avLst/>
          </a:prstGeom>
        </p:spPr>
      </p:pic>
    </p:spTree>
    <p:extLst>
      <p:ext uri="{BB962C8B-B14F-4D97-AF65-F5344CB8AC3E}">
        <p14:creationId xmlns:p14="http://schemas.microsoft.com/office/powerpoint/2010/main" val="14667847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hlinkClick r:id="rId2"/>
          </p:cNvPr>
          <p:cNvPicPr>
            <a:picLocks noChangeAspect="1"/>
          </p:cNvPicPr>
          <p:nvPr/>
        </p:nvPicPr>
        <p:blipFill>
          <a:blip r:embed="rId3"/>
          <a:stretch>
            <a:fillRect/>
          </a:stretch>
        </p:blipFill>
        <p:spPr>
          <a:xfrm>
            <a:off x="171196" y="0"/>
            <a:ext cx="6656294" cy="5143500"/>
          </a:xfrm>
          <a:prstGeom prst="rect">
            <a:avLst/>
          </a:prstGeom>
        </p:spPr>
      </p:pic>
    </p:spTree>
    <p:extLst>
      <p:ext uri="{BB962C8B-B14F-4D97-AF65-F5344CB8AC3E}">
        <p14:creationId xmlns:p14="http://schemas.microsoft.com/office/powerpoint/2010/main" val="182749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3</a:t>
            </a:r>
            <a:endParaRPr lang="en-US" dirty="0"/>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311092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990" y="293121"/>
            <a:ext cx="8622898" cy="4850380"/>
          </a:xfrm>
          <a:prstGeom prst="rect">
            <a:avLst/>
          </a:prstGeom>
        </p:spPr>
      </p:pic>
      <p:pic>
        <p:nvPicPr>
          <p:cNvPr id="4" name="Picture 3" descr="PRESENTATION_org_Page_01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142" y="2753782"/>
            <a:ext cx="4542859" cy="2555358"/>
          </a:xfrm>
          <a:prstGeom prst="rect">
            <a:avLst/>
          </a:prstGeom>
        </p:spPr>
      </p:pic>
    </p:spTree>
    <p:extLst>
      <p:ext uri="{BB962C8B-B14F-4D97-AF65-F5344CB8AC3E}">
        <p14:creationId xmlns:p14="http://schemas.microsoft.com/office/powerpoint/2010/main" val="2604431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org_Page_0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08483383"/>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1001</TotalTime>
  <Words>388</Words>
  <Application>Microsoft Macintosh PowerPoint</Application>
  <PresentationFormat>On-screen Show (16:9)</PresentationFormat>
  <Paragraphs>74</Paragraphs>
  <Slides>76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Calibri</vt:lpstr>
      <vt:lpstr>Calibri Light</vt:lpstr>
      <vt:lpstr>Wingdings</vt:lpstr>
      <vt:lpstr>Arial</vt:lpstr>
      <vt:lpstr>Office Theme</vt:lpstr>
      <vt:lpstr>Information Graphics</vt:lpstr>
      <vt:lpstr>Resource</vt:lpstr>
      <vt:lpstr>Are infographics art?</vt:lpstr>
      <vt:lpstr>Fernando Baptista  National Geographic magazine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 Infographics News?</vt:lpstr>
      <vt:lpstr>PowerPoint Presentation</vt:lpstr>
      <vt:lpstr>What is the difference  between art and  functional art? </vt:lpstr>
      <vt:lpstr>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what is an infographic?</vt:lpstr>
      <vt:lpstr>What does congress look like?</vt:lpstr>
      <vt:lpstr>PowerPoint Presentation</vt:lpstr>
      <vt:lpstr>Learn from History</vt:lpstr>
      <vt:lpstr>1776</vt:lpstr>
      <vt:lpstr>William Playfair’s Atlas</vt:lpstr>
      <vt:lpstr>1854</vt:lpstr>
      <vt:lpstr>John Snow</vt:lpstr>
      <vt:lpstr>PowerPoint Presentation</vt:lpstr>
      <vt:lpstr>PowerPoint Presentation</vt:lpstr>
      <vt:lpstr>1869</vt:lpstr>
      <vt:lpstr>1933</vt:lpstr>
      <vt:lpstr>Creating Graphics Projects</vt:lpstr>
      <vt:lpstr>Main Steps for any visualization project</vt:lpstr>
      <vt:lpstr>Data based narratives </vt:lpstr>
      <vt:lpstr>Top Secret America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Trends in Online Graphics</vt:lpstr>
      <vt:lpstr>Motion Graphics</vt:lpstr>
      <vt:lpstr>Data Graphics</vt:lpstr>
      <vt:lpstr>Interactive Games</vt:lpstr>
      <vt:lpstr>Simulators and Calculators</vt:lpstr>
      <vt:lpstr>Quizzes and Algorithm Interfaces</vt:lpstr>
      <vt:lpstr>Graphical Forms</vt:lpstr>
      <vt:lpstr>Understand the Message You're Trying to Present with Your Data </vt:lpstr>
      <vt:lpstr>Relationship</vt:lpstr>
      <vt:lpstr>Comparison</vt:lpstr>
      <vt:lpstr>Composition</vt:lpstr>
      <vt:lpstr>Distribution</vt:lpstr>
      <vt:lpstr>Select the best graphical form or arrangement based on the Message.</vt:lpstr>
      <vt:lpstr>PowerPoint Presentation</vt:lpstr>
      <vt:lpstr>Project 3</vt:lpstr>
    </vt:vector>
  </TitlesOfParts>
  <Company>UNC-Chapel Hill</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School of Journalism</dc:creator>
  <cp:lastModifiedBy>Steven King</cp:lastModifiedBy>
  <cp:revision>21</cp:revision>
  <dcterms:created xsi:type="dcterms:W3CDTF">2014-04-29T01:34:50Z</dcterms:created>
  <dcterms:modified xsi:type="dcterms:W3CDTF">2017-10-26T14:47:13Z</dcterms:modified>
</cp:coreProperties>
</file>